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08D6536D-E0DF-4D80-83A4-F76F89D2A862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536D-E0DF-4D80-83A4-F76F89D2A862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536D-E0DF-4D80-83A4-F76F89D2A862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536D-E0DF-4D80-83A4-F76F89D2A862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536D-E0DF-4D80-83A4-F76F89D2A862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536D-E0DF-4D80-83A4-F76F89D2A862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536D-E0DF-4D80-83A4-F76F89D2A862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536D-E0DF-4D80-83A4-F76F89D2A862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536D-E0DF-4D80-83A4-F76F89D2A862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536D-E0DF-4D80-83A4-F76F89D2A862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D6536D-E0DF-4D80-83A4-F76F89D2A862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08D6536D-E0DF-4D80-83A4-F76F89D2A862}" type="datetimeFigureOut">
              <a:rPr lang="en-US" smtClean="0"/>
              <a:t>10/23/2014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8A064CD-00ED-4058-B7AE-8F9D95F9E58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024744" cy="1143000"/>
          </a:xfrm>
        </p:spPr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696200" cy="4800600"/>
          </a:xfrm>
        </p:spPr>
        <p:txBody>
          <a:bodyPr>
            <a:normAutofit/>
          </a:bodyPr>
          <a:lstStyle/>
          <a:p>
            <a:r>
              <a:rPr lang="en-US" dirty="0" smtClean="0"/>
              <a:t>On your Do Now sheet, answer the following question.</a:t>
            </a:r>
          </a:p>
          <a:p>
            <a:pPr lvl="1"/>
            <a:r>
              <a:rPr lang="en-US" dirty="0" smtClean="0"/>
              <a:t>What is parallel structure?</a:t>
            </a:r>
          </a:p>
          <a:p>
            <a:r>
              <a:rPr lang="en-US" dirty="0" smtClean="0"/>
              <a:t>Copy the following sentences into your notebook. If a sentence does not follow parallel structure, correct it.</a:t>
            </a:r>
          </a:p>
          <a:p>
            <a:pPr lvl="1"/>
            <a:r>
              <a:rPr lang="en-US" dirty="0" smtClean="0"/>
              <a:t>Kelly liked gardening, cooking and to knit.</a:t>
            </a:r>
          </a:p>
          <a:p>
            <a:pPr lvl="1"/>
            <a:r>
              <a:rPr lang="en-US" dirty="0" smtClean="0"/>
              <a:t>When making dinner, Steve cut his finger, broke a dish and spilled a gallon of milk on the floor.</a:t>
            </a:r>
          </a:p>
          <a:p>
            <a:pPr lvl="1"/>
            <a:r>
              <a:rPr lang="en-US" dirty="0"/>
              <a:t>To protect her delicate hands, Fran will not rake the yard, do the dishes, or </a:t>
            </a:r>
            <a:r>
              <a:rPr lang="en-US" dirty="0" smtClean="0"/>
              <a:t>scrubbing the bathtub</a:t>
            </a:r>
            <a:r>
              <a:rPr lang="en-US" dirty="0" smtClean="0"/>
              <a:t>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74978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Myth Review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  <p:pic>
        <p:nvPicPr>
          <p:cNvPr id="1026" name="Picture 2" descr="http://myths.e2bn.org/about/images/drag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362200"/>
            <a:ext cx="3009900" cy="3009901"/>
          </a:xfrm>
          <a:prstGeom prst="rect">
            <a:avLst/>
          </a:prstGeom>
          <a:ln w="228600" cap="sq" cmpd="thickThin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92563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Myths Defined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accent1"/>
                </a:solidFill>
              </a:rPr>
              <a:t>Traditional </a:t>
            </a:r>
            <a:r>
              <a:rPr lang="en-US" sz="3200" dirty="0">
                <a:solidFill>
                  <a:schemeClr val="accent1"/>
                </a:solidFill>
              </a:rPr>
              <a:t>stories that explain beliefs, customs, or natural phenomenon through the actions of god or </a:t>
            </a:r>
            <a:r>
              <a:rPr lang="en-US" sz="3200" dirty="0" smtClean="0">
                <a:solidFill>
                  <a:schemeClr val="accent1"/>
                </a:solidFill>
              </a:rPr>
              <a:t>heroes</a:t>
            </a:r>
          </a:p>
          <a:p>
            <a:pPr>
              <a:buFont typeface="Wingdings" pitchFamily="2" charset="2"/>
              <a:buChar char="Ø"/>
            </a:pPr>
            <a:r>
              <a:rPr lang="en-US" sz="3200" dirty="0" smtClean="0">
                <a:solidFill>
                  <a:schemeClr val="accent1"/>
                </a:solidFill>
              </a:rPr>
              <a:t>They usually teach a lesson</a:t>
            </a:r>
            <a:endParaRPr lang="en-US" sz="3200" dirty="0">
              <a:solidFill>
                <a:schemeClr val="accent1"/>
              </a:solidFill>
            </a:endParaRPr>
          </a:p>
          <a:p>
            <a:endParaRPr lang="en-US" dirty="0"/>
          </a:p>
        </p:txBody>
      </p:sp>
      <p:pic>
        <p:nvPicPr>
          <p:cNvPr id="4098" name="Picture 2" descr="http://fc04.deviantart.net/fs46/i/2009/161/c/1/Minotaur_by_HardenHear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962400"/>
            <a:ext cx="1757397" cy="2419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697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types of myth do you already know about?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Fables</a:t>
            </a:r>
          </a:p>
          <a:p>
            <a:r>
              <a:rPr lang="en-US" dirty="0" smtClean="0"/>
              <a:t>Fairy Tales</a:t>
            </a:r>
          </a:p>
          <a:p>
            <a:r>
              <a:rPr lang="en-US" dirty="0" smtClean="0"/>
              <a:t>Legends</a:t>
            </a:r>
          </a:p>
          <a:p>
            <a:r>
              <a:rPr lang="en-US" dirty="0" smtClean="0"/>
              <a:t>Folklore</a:t>
            </a:r>
          </a:p>
          <a:p>
            <a:endParaRPr lang="en-US" dirty="0"/>
          </a:p>
        </p:txBody>
      </p:sp>
      <p:pic>
        <p:nvPicPr>
          <p:cNvPr id="2050" name="Picture 2" descr="http://images.clipartpanda.com/knight-clipart-black-and-white-knight-clip-art-armor-knight-free-clipart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971800"/>
            <a:ext cx="2789107" cy="3499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780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4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250" autoRev="1" fill="remov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0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1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2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3" dur="250" autoRev="1" fill="remov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mph" presetSubtype="0" fill="remove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7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28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250" autoRev="1" fill="remov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3" grpI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myths can you think of?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Little Red Riding Hood</a:t>
            </a:r>
          </a:p>
          <a:p>
            <a:r>
              <a:rPr lang="en-US" dirty="0" smtClean="0"/>
              <a:t>The Three Little Pigs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wondersofdisney2.yolasite.com/resources/miscmovies/littlepigs/threepig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0241" y="4421024"/>
            <a:ext cx="2381250" cy="196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thumbs.dreamstime.com/z/little-red-riding-hood-children-story-big-bad-wolf-3534925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505"/>
          <a:stretch/>
        </p:blipFill>
        <p:spPr bwMode="auto">
          <a:xfrm>
            <a:off x="1371600" y="4029075"/>
            <a:ext cx="2115084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80523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Check for Understanding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4997337"/>
              </p:ext>
            </p:extLst>
          </p:nvPr>
        </p:nvGraphicFramePr>
        <p:xfrm>
          <a:off x="1042988" y="2286000"/>
          <a:ext cx="7186612" cy="342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86612"/>
              </a:tblGrid>
              <a:tr h="42381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Myths</a:t>
                      </a:r>
                      <a:endParaRPr lang="en-US" dirty="0"/>
                    </a:p>
                  </a:txBody>
                  <a:tcPr/>
                </a:tc>
              </a:tr>
              <a:tr h="375013">
                <a:tc>
                  <a:txBody>
                    <a:bodyPr/>
                    <a:lstStyle/>
                    <a:p>
                      <a:r>
                        <a:rPr lang="en-US" dirty="0" smtClean="0"/>
                        <a:t>A story</a:t>
                      </a:r>
                      <a:r>
                        <a:rPr lang="en-US" baseline="0" dirty="0" smtClean="0"/>
                        <a:t> that is not factual.</a:t>
                      </a:r>
                      <a:endParaRPr lang="en-US" dirty="0"/>
                    </a:p>
                  </a:txBody>
                  <a:tcPr/>
                </a:tc>
              </a:tr>
              <a:tr h="375013">
                <a:tc>
                  <a:txBody>
                    <a:bodyPr/>
                    <a:lstStyle/>
                    <a:p>
                      <a:r>
                        <a:rPr lang="en-US" dirty="0" smtClean="0"/>
                        <a:t>A story about princesses, princes and witches.</a:t>
                      </a:r>
                      <a:endParaRPr lang="en-US" dirty="0"/>
                    </a:p>
                  </a:txBody>
                  <a:tcPr/>
                </a:tc>
              </a:tr>
              <a:tr h="375013">
                <a:tc>
                  <a:txBody>
                    <a:bodyPr/>
                    <a:lstStyle/>
                    <a:p>
                      <a:r>
                        <a:rPr lang="en-US" dirty="0" smtClean="0"/>
                        <a:t>An</a:t>
                      </a:r>
                      <a:r>
                        <a:rPr lang="en-US" baseline="0" dirty="0" smtClean="0"/>
                        <a:t> adventure story about a real person.</a:t>
                      </a:r>
                      <a:endParaRPr lang="en-US" dirty="0"/>
                    </a:p>
                  </a:txBody>
                  <a:tcPr/>
                </a:tc>
              </a:tr>
              <a:tr h="375013">
                <a:tc>
                  <a:txBody>
                    <a:bodyPr/>
                    <a:lstStyle/>
                    <a:p>
                      <a:r>
                        <a:rPr lang="en-US" dirty="0" smtClean="0"/>
                        <a:t>May explain how</a:t>
                      </a:r>
                      <a:r>
                        <a:rPr lang="en-US" baseline="0" dirty="0" smtClean="0"/>
                        <a:t> things begin.</a:t>
                      </a:r>
                      <a:endParaRPr lang="en-US" dirty="0"/>
                    </a:p>
                  </a:txBody>
                  <a:tcPr/>
                </a:tc>
              </a:tr>
              <a:tr h="375013">
                <a:tc>
                  <a:txBody>
                    <a:bodyPr/>
                    <a:lstStyle/>
                    <a:p>
                      <a:r>
                        <a:rPr lang="en-US" dirty="0" smtClean="0"/>
                        <a:t>Many cultures have myth about similar events.</a:t>
                      </a:r>
                      <a:endParaRPr lang="en-US" dirty="0"/>
                    </a:p>
                  </a:txBody>
                  <a:tcPr/>
                </a:tc>
              </a:tr>
              <a:tr h="375013">
                <a:tc>
                  <a:txBody>
                    <a:bodyPr/>
                    <a:lstStyle/>
                    <a:p>
                      <a:r>
                        <a:rPr lang="en-US" dirty="0" smtClean="0"/>
                        <a:t>Are stories</a:t>
                      </a:r>
                      <a:r>
                        <a:rPr lang="en-US" baseline="0" dirty="0" smtClean="0"/>
                        <a:t> about ordinary people.</a:t>
                      </a:r>
                      <a:endParaRPr lang="en-US" dirty="0"/>
                    </a:p>
                  </a:txBody>
                  <a:tcPr/>
                </a:tc>
              </a:tr>
              <a:tr h="375013">
                <a:tc>
                  <a:txBody>
                    <a:bodyPr/>
                    <a:lstStyle/>
                    <a:p>
                      <a:r>
                        <a:rPr lang="en-US" dirty="0" smtClean="0"/>
                        <a:t>Most</a:t>
                      </a:r>
                      <a:r>
                        <a:rPr lang="en-US" baseline="0" dirty="0" smtClean="0"/>
                        <a:t> myth heroes are male.</a:t>
                      </a:r>
                      <a:endParaRPr lang="en-US" dirty="0"/>
                    </a:p>
                  </a:txBody>
                  <a:tcPr/>
                </a:tc>
              </a:tr>
              <a:tr h="375013">
                <a:tc>
                  <a:txBody>
                    <a:bodyPr/>
                    <a:lstStyle/>
                    <a:p>
                      <a:r>
                        <a:rPr lang="en-US" dirty="0" smtClean="0"/>
                        <a:t>Big Foot and the</a:t>
                      </a:r>
                      <a:r>
                        <a:rPr lang="en-US" baseline="0" dirty="0" smtClean="0"/>
                        <a:t> Loch Ness monster are myths.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4775200" y="-76200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Thumbs up = agree</a:t>
            </a:r>
          </a:p>
          <a:p>
            <a:r>
              <a:rPr lang="en-US" sz="2000" b="1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Thumbs down= disagree</a:t>
            </a:r>
            <a:endParaRPr lang="en-US" sz="2000" b="1" dirty="0">
              <a:solidFill>
                <a:schemeClr val="accent1">
                  <a:lumMod val="20000"/>
                  <a:lumOff val="8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810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304800"/>
            <a:ext cx="7024744" cy="1143000"/>
          </a:xfrm>
        </p:spPr>
        <p:txBody>
          <a:bodyPr/>
          <a:lstStyle/>
          <a:p>
            <a:pPr algn="ctr"/>
            <a:r>
              <a:rPr lang="en-US" dirty="0" smtClean="0"/>
              <a:t>Prompt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3000" y="1371600"/>
            <a:ext cx="6777317" cy="3508977"/>
          </a:xfrm>
        </p:spPr>
        <p:txBody>
          <a:bodyPr>
            <a:normAutofit/>
          </a:bodyPr>
          <a:lstStyle/>
          <a:p>
            <a:r>
              <a:rPr lang="en-US" dirty="0"/>
              <a:t>Imagine and write an “unseen scene” that might be in the “Daedalus and Icarus” myth. </a:t>
            </a:r>
            <a:r>
              <a:rPr lang="en-US" dirty="0" smtClean="0"/>
              <a:t>Be </a:t>
            </a:r>
            <a:r>
              <a:rPr lang="en-US" dirty="0"/>
              <a:t>sure to:</a:t>
            </a:r>
          </a:p>
          <a:p>
            <a:pPr lvl="1"/>
            <a:r>
              <a:rPr lang="en-US" dirty="0"/>
              <a:t>Use techniques of characterization to maintain characters’ personalities.</a:t>
            </a:r>
          </a:p>
          <a:p>
            <a:pPr lvl="1"/>
            <a:r>
              <a:rPr lang="en-US" dirty="0"/>
              <a:t>Incorporate correctly punctuated dialogue.</a:t>
            </a:r>
          </a:p>
          <a:p>
            <a:pPr lvl="1"/>
            <a:r>
              <a:rPr lang="en-US" dirty="0"/>
              <a:t>Use vivid details to enhance elements of character and plot.</a:t>
            </a:r>
          </a:p>
          <a:p>
            <a:endParaRPr lang="en-US" dirty="0"/>
          </a:p>
        </p:txBody>
      </p:sp>
      <p:pic>
        <p:nvPicPr>
          <p:cNvPr id="5122" name="Picture 2" descr="http://thumbs.dreamstime.com/x/daedalus-icarus-12356490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75"/>
          <a:stretch/>
        </p:blipFill>
        <p:spPr bwMode="auto">
          <a:xfrm>
            <a:off x="3810000" y="4343399"/>
            <a:ext cx="1600200" cy="2108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4764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50</TotalTime>
  <Words>275</Words>
  <Application>Microsoft Office PowerPoint</Application>
  <PresentationFormat>On-screen Show (4:3)</PresentationFormat>
  <Paragraphs>37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Austin</vt:lpstr>
      <vt:lpstr>Do Now</vt:lpstr>
      <vt:lpstr>Myth Review</vt:lpstr>
      <vt:lpstr>Myths Defined</vt:lpstr>
      <vt:lpstr>What types of myth do you already know about?</vt:lpstr>
      <vt:lpstr>What myths can you think of?</vt:lpstr>
      <vt:lpstr>Check for Understanding</vt:lpstr>
      <vt:lpstr>Prompt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Goodine, Lindsey</dc:creator>
  <cp:lastModifiedBy>Goodine, Lindsey</cp:lastModifiedBy>
  <cp:revision>6</cp:revision>
  <dcterms:created xsi:type="dcterms:W3CDTF">2014-10-18T22:01:04Z</dcterms:created>
  <dcterms:modified xsi:type="dcterms:W3CDTF">2014-10-23T11:40:53Z</dcterms:modified>
</cp:coreProperties>
</file>